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73" r:id="rId3"/>
    <p:sldId id="374" r:id="rId4"/>
    <p:sldId id="353" r:id="rId5"/>
    <p:sldId id="375" r:id="rId6"/>
    <p:sldId id="376" r:id="rId7"/>
    <p:sldId id="377" r:id="rId8"/>
    <p:sldId id="378" r:id="rId9"/>
    <p:sldId id="354" r:id="rId10"/>
    <p:sldId id="379" r:id="rId11"/>
    <p:sldId id="380" r:id="rId12"/>
    <p:sldId id="381" r:id="rId13"/>
    <p:sldId id="355" r:id="rId14"/>
    <p:sldId id="356" r:id="rId15"/>
    <p:sldId id="357" r:id="rId16"/>
    <p:sldId id="382" r:id="rId17"/>
    <p:sldId id="383" r:id="rId18"/>
    <p:sldId id="386" r:id="rId19"/>
    <p:sldId id="385" r:id="rId20"/>
    <p:sldId id="408" r:id="rId21"/>
    <p:sldId id="409" r:id="rId22"/>
    <p:sldId id="410" r:id="rId23"/>
    <p:sldId id="411" r:id="rId24"/>
    <p:sldId id="412" r:id="rId25"/>
    <p:sldId id="413" r:id="rId26"/>
    <p:sldId id="414" r:id="rId27"/>
    <p:sldId id="41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8000"/>
    <a:srgbClr val="FF3300"/>
    <a:srgbClr val="996633"/>
    <a:srgbClr val="B7753F"/>
    <a:srgbClr val="FFCC99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60E4-03AC-4966-B1AA-CF0E5919C1D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D560-5836-46E7-90AD-AFA54C7A1E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60E4-03AC-4966-B1AA-CF0E5919C1D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D560-5836-46E7-90AD-AFA54C7A1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60E4-03AC-4966-B1AA-CF0E5919C1D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D560-5836-46E7-90AD-AFA54C7A1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60E4-03AC-4966-B1AA-CF0E5919C1D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D560-5836-46E7-90AD-AFA54C7A1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60E4-03AC-4966-B1AA-CF0E5919C1D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26DD560-5836-46E7-90AD-AFA54C7A1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60E4-03AC-4966-B1AA-CF0E5919C1D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D560-5836-46E7-90AD-AFA54C7A1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60E4-03AC-4966-B1AA-CF0E5919C1D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D560-5836-46E7-90AD-AFA54C7A1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60E4-03AC-4966-B1AA-CF0E5919C1D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D560-5836-46E7-90AD-AFA54C7A1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60E4-03AC-4966-B1AA-CF0E5919C1D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D560-5836-46E7-90AD-AFA54C7A1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60E4-03AC-4966-B1AA-CF0E5919C1D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D560-5836-46E7-90AD-AFA54C7A1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60E4-03AC-4966-B1AA-CF0E5919C1D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D560-5836-46E7-90AD-AFA54C7A1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1AA60E4-03AC-4966-B1AA-CF0E5919C1D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26DD560-5836-46E7-90AD-AFA54C7A1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5852" y="1142984"/>
            <a:ext cx="6741782" cy="258532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Иллюстрированный</a:t>
            </a:r>
          </a:p>
          <a:p>
            <a:pPr algn="ctr"/>
            <a:r>
              <a:rPr lang="ru-RU" sz="54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r>
              <a:rPr lang="ru-RU" sz="54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итературный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календарь</a:t>
            </a:r>
            <a:endParaRPr lang="ru-RU" sz="5400" b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3857628"/>
            <a:ext cx="82303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Обзор знаменательных и памятных дат,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ю</a:t>
            </a:r>
            <a:r>
              <a:rPr lang="ru-RU" sz="3200" b="1" dirty="0" smtClean="0">
                <a:solidFill>
                  <a:srgbClr val="C00000"/>
                </a:solidFill>
              </a:rPr>
              <a:t>билеи казахских и зарубежных писателей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н</a:t>
            </a:r>
            <a:r>
              <a:rPr lang="ru-RU" sz="3200" b="1" dirty="0" smtClean="0">
                <a:solidFill>
                  <a:srgbClr val="C00000"/>
                </a:solidFill>
              </a:rPr>
              <a:t>а 2020 – 2021 учебный год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142852"/>
            <a:ext cx="45288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Школа – гимназия с. Зеленый бор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Бурабайский район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Акмолинская область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868" y="5857892"/>
            <a:ext cx="4347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Ноябрь, Декабрь, Январь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42852"/>
            <a:ext cx="229505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28 ноября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785794"/>
            <a:ext cx="4381712" cy="338554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140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русского поэта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Александра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Александровича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Блока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(1880 – 1921)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4357694"/>
            <a:ext cx="49292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«Двенадцать», «Скифы», «Возмездие», «Русь», «Ангел-хранитель», «Незнакомка»,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«В огне и холоде тревог»,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«Ночь, улица, фонарь, аптека»</a:t>
            </a:r>
          </a:p>
        </p:txBody>
      </p:sp>
      <p:pic>
        <p:nvPicPr>
          <p:cNvPr id="8194" name="Picture 2" descr="C:\Documents and Settings\Администратор\Рабочий стол\Для календаря\7636_900.jpg"/>
          <p:cNvPicPr>
            <a:picLocks noChangeAspect="1" noChangeArrowheads="1"/>
          </p:cNvPicPr>
          <p:nvPr/>
        </p:nvPicPr>
        <p:blipFill>
          <a:blip r:embed="rId2"/>
          <a:srcRect l="13240"/>
          <a:stretch>
            <a:fillRect/>
          </a:stretch>
        </p:blipFill>
        <p:spPr bwMode="auto">
          <a:xfrm>
            <a:off x="5572132" y="357166"/>
            <a:ext cx="2854515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42852"/>
            <a:ext cx="229505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28 ноября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785794"/>
            <a:ext cx="4381712" cy="338554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105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русского поэта, писателя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Константина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Михайловича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Симонова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(1915 – 1979)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4429132"/>
            <a:ext cx="5429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«Живые и мертвые», «Жди меня», «Солдатами не рождаются», «Сын артиллериста», «Русские люди», «С тобой и без тебя», «История одной любви», «Дым отечества»</a:t>
            </a:r>
          </a:p>
        </p:txBody>
      </p:sp>
      <p:pic>
        <p:nvPicPr>
          <p:cNvPr id="9218" name="Picture 2" descr="C:\Documents and Settings\Администратор\Рабочий стол\Для календаря\симонов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5786446" y="357166"/>
            <a:ext cx="2491591" cy="3676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42852"/>
            <a:ext cx="229505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30 ноября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142984"/>
            <a:ext cx="4381712" cy="209288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185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американского писателя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Марка Твена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(1835 – 1910)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4214818"/>
            <a:ext cx="5429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«Приключения Гекельберри Финна», «Приключения Тома Сойера», «Янки из Коннектикута», «Жизнь на Миссисипи», «Налегке», «Позолоченный век», «Письма с Земли», «Похищение белого слона»</a:t>
            </a:r>
          </a:p>
        </p:txBody>
      </p:sp>
      <p:pic>
        <p:nvPicPr>
          <p:cNvPr id="10242" name="Picture 2" descr="C:\Documents and Settings\Администратор\Рабочий стол\Для календаря\твен.jpg"/>
          <p:cNvPicPr>
            <a:picLocks noChangeAspect="1" noChangeArrowheads="1"/>
          </p:cNvPicPr>
          <p:nvPr/>
        </p:nvPicPr>
        <p:blipFill>
          <a:blip r:embed="rId2" cstate="print"/>
          <a:srcRect b="5262"/>
          <a:stretch>
            <a:fillRect/>
          </a:stretch>
        </p:blipFill>
        <p:spPr bwMode="auto">
          <a:xfrm>
            <a:off x="5643570" y="357166"/>
            <a:ext cx="2667947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285728"/>
            <a:ext cx="225087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декабря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285728"/>
            <a:ext cx="5429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Всемирный день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борьбы со СПИДом</a:t>
            </a:r>
          </a:p>
        </p:txBody>
      </p:sp>
      <p:pic>
        <p:nvPicPr>
          <p:cNvPr id="1027" name="Picture 3" descr="C:\Documents and Settings\Администратор\Рабочий стол\календарь слайды 2\old-paper-texture.jpg"/>
          <p:cNvPicPr>
            <a:picLocks noChangeAspect="1" noChangeArrowheads="1"/>
          </p:cNvPicPr>
          <p:nvPr/>
        </p:nvPicPr>
        <p:blipFill>
          <a:blip r:embed="rId2"/>
          <a:srcRect l="9565" t="1276" r="4348" b="4756"/>
          <a:stretch>
            <a:fillRect/>
          </a:stretch>
        </p:blipFill>
        <p:spPr bwMode="auto">
          <a:xfrm>
            <a:off x="285720" y="2357430"/>
            <a:ext cx="4714908" cy="3857652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календарь слайды 2\brown-wall-texture-vintage-background-hd-500x281.jpg"/>
          <p:cNvPicPr>
            <a:picLocks noChangeAspect="1" noChangeArrowheads="1"/>
          </p:cNvPicPr>
          <p:nvPr/>
        </p:nvPicPr>
        <p:blipFill>
          <a:blip r:embed="rId3"/>
          <a:srcRect l="31222"/>
          <a:stretch>
            <a:fillRect/>
          </a:stretch>
        </p:blipFill>
        <p:spPr bwMode="auto">
          <a:xfrm rot="21247057">
            <a:off x="345476" y="2377542"/>
            <a:ext cx="4721008" cy="3857652"/>
          </a:xfrm>
          <a:prstGeom prst="rect">
            <a:avLst/>
          </a:prstGeom>
          <a:noFill/>
        </p:spPr>
      </p:pic>
      <p:pic>
        <p:nvPicPr>
          <p:cNvPr id="8" name="Picture 3" descr="C:\Documents and Settings\Администратор\Рабочий стол\календарь слайды 2\old-paper-texture.jpg"/>
          <p:cNvPicPr>
            <a:picLocks noChangeAspect="1" noChangeArrowheads="1"/>
          </p:cNvPicPr>
          <p:nvPr/>
        </p:nvPicPr>
        <p:blipFill>
          <a:blip r:embed="rId2"/>
          <a:srcRect l="9565" t="1276" r="4348" b="4756"/>
          <a:stretch>
            <a:fillRect/>
          </a:stretch>
        </p:blipFill>
        <p:spPr bwMode="auto">
          <a:xfrm rot="655779">
            <a:off x="335139" y="2571890"/>
            <a:ext cx="4714908" cy="38576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472" y="2857496"/>
            <a:ext cx="4214842" cy="32147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143472" y="2143116"/>
            <a:ext cx="40005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Cambria" pitchFamily="18" charset="0"/>
              </a:rPr>
              <a:t>День учрежден с целью повышения осведомленности об эпидемии СПИДа,</a:t>
            </a:r>
          </a:p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Cambria" pitchFamily="18" charset="0"/>
              </a:rPr>
              <a:t>вызванной распространением</a:t>
            </a:r>
          </a:p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Cambria" pitchFamily="18" charset="0"/>
              </a:rPr>
              <a:t>ВИЧ – инфекции, а так же как день памяти жертв  этого заболевания</a:t>
            </a:r>
          </a:p>
        </p:txBody>
      </p:sp>
      <p:pic>
        <p:nvPicPr>
          <p:cNvPr id="10" name="Picture 3" descr="E:\школа\массовые мероприятия\фото для разное\СПИД\i (1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000372"/>
            <a:ext cx="3905277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285728"/>
            <a:ext cx="225087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декабря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357166"/>
            <a:ext cx="6000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День первого Президента</a:t>
            </a:r>
          </a:p>
        </p:txBody>
      </p:sp>
      <p:pic>
        <p:nvPicPr>
          <p:cNvPr id="1027" name="Picture 3" descr="C:\Documents and Settings\Администратор\Рабочий стол\календарь слайды 2\old-paper-texture.jpg"/>
          <p:cNvPicPr>
            <a:picLocks noChangeAspect="1" noChangeArrowheads="1"/>
          </p:cNvPicPr>
          <p:nvPr/>
        </p:nvPicPr>
        <p:blipFill>
          <a:blip r:embed="rId2"/>
          <a:srcRect l="9565" t="1276" r="4348" b="4756"/>
          <a:stretch>
            <a:fillRect/>
          </a:stretch>
        </p:blipFill>
        <p:spPr bwMode="auto">
          <a:xfrm>
            <a:off x="285720" y="2357430"/>
            <a:ext cx="4714908" cy="3857652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календарь слайды 2\brown-wall-texture-vintage-background-hd-500x281.jpg"/>
          <p:cNvPicPr>
            <a:picLocks noChangeAspect="1" noChangeArrowheads="1"/>
          </p:cNvPicPr>
          <p:nvPr/>
        </p:nvPicPr>
        <p:blipFill>
          <a:blip r:embed="rId3"/>
          <a:srcRect l="31222"/>
          <a:stretch>
            <a:fillRect/>
          </a:stretch>
        </p:blipFill>
        <p:spPr bwMode="auto">
          <a:xfrm rot="21247057">
            <a:off x="345476" y="2377542"/>
            <a:ext cx="4721008" cy="3857652"/>
          </a:xfrm>
          <a:prstGeom prst="rect">
            <a:avLst/>
          </a:prstGeom>
          <a:noFill/>
        </p:spPr>
      </p:pic>
      <p:pic>
        <p:nvPicPr>
          <p:cNvPr id="8" name="Picture 3" descr="C:\Documents and Settings\Администратор\Рабочий стол\календарь слайды 2\old-paper-texture.jpg"/>
          <p:cNvPicPr>
            <a:picLocks noChangeAspect="1" noChangeArrowheads="1"/>
          </p:cNvPicPr>
          <p:nvPr/>
        </p:nvPicPr>
        <p:blipFill>
          <a:blip r:embed="rId2"/>
          <a:srcRect l="9565" t="1276" r="4348" b="4756"/>
          <a:stretch>
            <a:fillRect/>
          </a:stretch>
        </p:blipFill>
        <p:spPr bwMode="auto">
          <a:xfrm rot="655779">
            <a:off x="335139" y="2571890"/>
            <a:ext cx="4714908" cy="38576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86" y="2500306"/>
            <a:ext cx="4000528" cy="378621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C:\Documents and Settings\Администратор\Рабочий стол\календарь слайды\Копия 333.jpg"/>
          <p:cNvPicPr>
            <a:picLocks noChangeAspect="1" noChangeArrowheads="1"/>
          </p:cNvPicPr>
          <p:nvPr/>
        </p:nvPicPr>
        <p:blipFill>
          <a:blip r:embed="rId4"/>
          <a:srcRect t="1312" b="1312"/>
          <a:stretch>
            <a:fillRect/>
          </a:stretch>
        </p:blipFill>
        <p:spPr bwMode="auto">
          <a:xfrm>
            <a:off x="1000100" y="2643182"/>
            <a:ext cx="3563298" cy="350046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072034" y="3214686"/>
            <a:ext cx="40719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этот день 1991 года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был избран первый Президент Республики Казахстан – Нурсултан Абишевич Назарбаев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285728"/>
            <a:ext cx="225087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декабря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02" y="357166"/>
            <a:ext cx="5572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Всемирный день инвалидов</a:t>
            </a:r>
          </a:p>
        </p:txBody>
      </p:sp>
      <p:pic>
        <p:nvPicPr>
          <p:cNvPr id="1027" name="Picture 3" descr="C:\Documents and Settings\Администратор\Рабочий стол\календарь слайды 2\old-paper-texture.jpg"/>
          <p:cNvPicPr>
            <a:picLocks noChangeAspect="1" noChangeArrowheads="1"/>
          </p:cNvPicPr>
          <p:nvPr/>
        </p:nvPicPr>
        <p:blipFill>
          <a:blip r:embed="rId2"/>
          <a:srcRect l="9565" t="1276" r="4348" b="4756"/>
          <a:stretch>
            <a:fillRect/>
          </a:stretch>
        </p:blipFill>
        <p:spPr bwMode="auto">
          <a:xfrm>
            <a:off x="285720" y="2357430"/>
            <a:ext cx="4714908" cy="3857652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календарь слайды 2\brown-wall-texture-vintage-background-hd-500x281.jpg"/>
          <p:cNvPicPr>
            <a:picLocks noChangeAspect="1" noChangeArrowheads="1"/>
          </p:cNvPicPr>
          <p:nvPr/>
        </p:nvPicPr>
        <p:blipFill>
          <a:blip r:embed="rId3"/>
          <a:srcRect l="31222"/>
          <a:stretch>
            <a:fillRect/>
          </a:stretch>
        </p:blipFill>
        <p:spPr bwMode="auto">
          <a:xfrm rot="21247057">
            <a:off x="345476" y="2377542"/>
            <a:ext cx="4721008" cy="3857652"/>
          </a:xfrm>
          <a:prstGeom prst="rect">
            <a:avLst/>
          </a:prstGeom>
          <a:noFill/>
        </p:spPr>
      </p:pic>
      <p:pic>
        <p:nvPicPr>
          <p:cNvPr id="8" name="Picture 3" descr="C:\Documents and Settings\Администратор\Рабочий стол\календарь слайды 2\old-paper-texture.jpg"/>
          <p:cNvPicPr>
            <a:picLocks noChangeAspect="1" noChangeArrowheads="1"/>
          </p:cNvPicPr>
          <p:nvPr/>
        </p:nvPicPr>
        <p:blipFill>
          <a:blip r:embed="rId2"/>
          <a:srcRect l="9565" t="1276" r="4348" b="4756"/>
          <a:stretch>
            <a:fillRect/>
          </a:stretch>
        </p:blipFill>
        <p:spPr bwMode="auto">
          <a:xfrm rot="655779">
            <a:off x="335139" y="2571890"/>
            <a:ext cx="4714908" cy="38576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472" y="2857496"/>
            <a:ext cx="4214842" cy="32147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143472" y="2786058"/>
            <a:ext cx="400052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Проведение праздника направлено на</a:t>
            </a:r>
          </a:p>
          <a:p>
            <a:pPr algn="ctr"/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привлечение внимания к проблемам</a:t>
            </a:r>
          </a:p>
          <a:p>
            <a:pPr algn="ctr"/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инвалидов, защиту их достоинства,</a:t>
            </a:r>
          </a:p>
          <a:p>
            <a:pPr algn="ctr"/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прав и благополучия</a:t>
            </a:r>
            <a:endParaRPr lang="ru-RU" sz="2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C:\Documents and Settings\Администратор\Рабочий стол\для календаря\888dc70d18a7405327558feaa20c0d18_XL.jpg"/>
          <p:cNvPicPr>
            <a:picLocks noChangeAspect="1" noChangeArrowheads="1"/>
          </p:cNvPicPr>
          <p:nvPr/>
        </p:nvPicPr>
        <p:blipFill>
          <a:blip r:embed="rId4"/>
          <a:srcRect r="60986"/>
          <a:stretch>
            <a:fillRect/>
          </a:stretch>
        </p:blipFill>
        <p:spPr bwMode="auto">
          <a:xfrm>
            <a:off x="928662" y="3000372"/>
            <a:ext cx="3556922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42852"/>
            <a:ext cx="225516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декабря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785794"/>
            <a:ext cx="4381712" cy="338554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195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русского поэта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Алексея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Николаевича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Плещеева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(1825 – 1893)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4214818"/>
            <a:ext cx="5429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«Весна», «В степи», «Молитва», «Листок из дневника», «Дума», «Дружеские советы», «Ловкая барыня», «Ломбардный билет»,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«На память», «После грома, после бури», «На зов друзей»</a:t>
            </a:r>
          </a:p>
        </p:txBody>
      </p:sp>
      <p:pic>
        <p:nvPicPr>
          <p:cNvPr id="11266" name="Picture 2" descr="C:\Documents and Settings\Администратор\Рабочий стол\Для календаря\плещеев.jpg"/>
          <p:cNvPicPr>
            <a:picLocks noChangeAspect="1" noChangeArrowheads="1"/>
          </p:cNvPicPr>
          <p:nvPr/>
        </p:nvPicPr>
        <p:blipFill>
          <a:blip r:embed="rId2"/>
          <a:srcRect l="4724" t="6365" r="7870" b="5508"/>
          <a:stretch>
            <a:fillRect/>
          </a:stretch>
        </p:blipFill>
        <p:spPr bwMode="auto">
          <a:xfrm>
            <a:off x="5500694" y="357166"/>
            <a:ext cx="2857520" cy="3707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42852"/>
            <a:ext cx="225516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декабря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857232"/>
            <a:ext cx="4381712" cy="338554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200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русского поэта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Афанасия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Афанасьевича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Фета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(1820 – 1892)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4357694"/>
            <a:ext cx="56436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«Хандра», «Греция», «Ласточка», «На заре ты ее не буди», «Я пришел к тебе с приветом», «Зреет рожь над жаркой нивой…», «Кукушка», «Качаясь, звезды мигали лучами», «Месяц и роза»</a:t>
            </a:r>
          </a:p>
        </p:txBody>
      </p:sp>
      <p:pic>
        <p:nvPicPr>
          <p:cNvPr id="12290" name="Picture 2" descr="C:\Documents and Settings\Администратор\Рабочий стол\Для календаря\фет.png"/>
          <p:cNvPicPr>
            <a:picLocks noChangeAspect="1" noChangeArrowheads="1"/>
          </p:cNvPicPr>
          <p:nvPr/>
        </p:nvPicPr>
        <p:blipFill>
          <a:blip r:embed="rId2"/>
          <a:srcRect l="28125" t="15625" r="32812" b="16666"/>
          <a:stretch>
            <a:fillRect/>
          </a:stretch>
        </p:blipFill>
        <p:spPr bwMode="auto">
          <a:xfrm>
            <a:off x="5500694" y="357166"/>
            <a:ext cx="2802567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42852"/>
            <a:ext cx="225516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 декабря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071546"/>
            <a:ext cx="4381712" cy="240065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170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русского художника,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пейзажиста, бытописца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Заилийского края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Казахстана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86116" y="4500570"/>
            <a:ext cx="529151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Николая Гавриловича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Хлудова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(1850 – 1935)</a:t>
            </a:r>
            <a:endParaRPr lang="ru-RU" sz="3000" dirty="0"/>
          </a:p>
        </p:txBody>
      </p:sp>
      <p:pic>
        <p:nvPicPr>
          <p:cNvPr id="13314" name="Picture 2" descr="C:\Documents and Settings\Администратор\Рабочий стол\Для календаря\326043_original.jpg"/>
          <p:cNvPicPr>
            <a:picLocks noChangeAspect="1" noChangeArrowheads="1"/>
          </p:cNvPicPr>
          <p:nvPr/>
        </p:nvPicPr>
        <p:blipFill>
          <a:blip r:embed="rId2"/>
          <a:srcRect l="5468" t="7291" r="57813" b="17708"/>
          <a:stretch>
            <a:fillRect/>
          </a:stretch>
        </p:blipFill>
        <p:spPr bwMode="auto">
          <a:xfrm>
            <a:off x="5715008" y="428604"/>
            <a:ext cx="2424924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0"/>
            <a:ext cx="249241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24 декабря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714356"/>
            <a:ext cx="4938468" cy="36625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110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казахского писателя,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Героя ВОВ, кавалера ордена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«</a:t>
            </a:r>
            <a:r>
              <a:rPr lang="kk-KZ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Халық қаһарманы</a:t>
            </a:r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»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Байыржана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Момышулы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(1910 – 1982)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4357694"/>
            <a:ext cx="5429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«За нами Москва», «</a:t>
            </a:r>
            <a:r>
              <a:rPr lang="kk-KZ" sz="2400" b="1" dirty="0" smtClean="0">
                <a:solidFill>
                  <a:schemeClr val="bg1"/>
                </a:solidFill>
              </a:rPr>
              <a:t>Ұшқан ұя</a:t>
            </a:r>
            <a:r>
              <a:rPr lang="ru-RU" sz="2400" b="1" dirty="0" smtClean="0">
                <a:solidFill>
                  <a:schemeClr val="bg1"/>
                </a:solidFill>
              </a:rPr>
              <a:t>», «Психология войны», «Правда о войне», «Тысячи мнений – Тысячи сомнений», «</a:t>
            </a:r>
            <a:r>
              <a:rPr lang="kk-KZ" sz="2400" b="1" dirty="0" smtClean="0">
                <a:solidFill>
                  <a:schemeClr val="bg1"/>
                </a:solidFill>
              </a:rPr>
              <a:t>Шежіре</a:t>
            </a:r>
            <a:r>
              <a:rPr lang="ru-RU" sz="2400" b="1" dirty="0" smtClean="0">
                <a:solidFill>
                  <a:schemeClr val="bg1"/>
                </a:solidFill>
              </a:rPr>
              <a:t>», «</a:t>
            </a:r>
            <a:r>
              <a:rPr lang="ru-RU" sz="2400" b="1" dirty="0" err="1" smtClean="0">
                <a:solidFill>
                  <a:schemeClr val="bg1"/>
                </a:solidFill>
              </a:rPr>
              <a:t>Алыстан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сәлем жолдаймын</a:t>
            </a:r>
            <a:r>
              <a:rPr lang="ru-RU" sz="2400" b="1" dirty="0" smtClean="0">
                <a:solidFill>
                  <a:schemeClr val="bg1"/>
                </a:solidFill>
              </a:rPr>
              <a:t>», </a:t>
            </a:r>
            <a:r>
              <a:rPr lang="ru-RU" sz="2400" b="1" dirty="0" err="1" smtClean="0">
                <a:solidFill>
                  <a:schemeClr val="bg1"/>
                </a:solidFill>
              </a:rPr>
              <a:t>«Жүрекпен жырлап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тоғаймын»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14338" name="Picture 2" descr="C:\Documents and Settings\Администратор\Рабочий стол\Для календаря\KAK-NAGRAZHDALI-SOLD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57166"/>
            <a:ext cx="2833707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42852"/>
            <a:ext cx="205780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ноября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785794"/>
            <a:ext cx="4381712" cy="338554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125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русского поэта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Эдуарда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Григорьевича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Багрицкого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(1895 – 1934)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4429132"/>
            <a:ext cx="5429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«Баллада о нежной даме», «Весна, ветеран и я», «Возвращение», «Гимн Маяковскому», «Баллада о Виттингтоне», «Вмешательство поэта», «Возвращение», «Бессонница»</a:t>
            </a:r>
          </a:p>
        </p:txBody>
      </p:sp>
      <p:pic>
        <p:nvPicPr>
          <p:cNvPr id="2050" name="Picture 2" descr="C:\Documents and Settings\Администратор\Рабочий стол\Для календаря\багрицкий.jpg"/>
          <p:cNvPicPr>
            <a:picLocks noChangeAspect="1" noChangeArrowheads="1"/>
          </p:cNvPicPr>
          <p:nvPr/>
        </p:nvPicPr>
        <p:blipFill>
          <a:blip r:embed="rId2"/>
          <a:srcRect l="4320" r="4960" b="3508"/>
          <a:stretch>
            <a:fillRect/>
          </a:stretch>
        </p:blipFill>
        <p:spPr bwMode="auto">
          <a:xfrm>
            <a:off x="5572132" y="357166"/>
            <a:ext cx="2786082" cy="3648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42852"/>
            <a:ext cx="208582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января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928670"/>
            <a:ext cx="4186146" cy="273921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85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казахского писателя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Медеу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Сарсекеева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(1936)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4357694"/>
            <a:ext cx="5429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kk-KZ" sz="2400" b="1" dirty="0" smtClean="0">
                <a:solidFill>
                  <a:schemeClr val="bg1"/>
                </a:solidFill>
              </a:rPr>
              <a:t>Көмбе</a:t>
            </a:r>
            <a:r>
              <a:rPr lang="ru-RU" sz="2400" b="1" dirty="0" smtClean="0">
                <a:solidFill>
                  <a:schemeClr val="bg1"/>
                </a:solidFill>
              </a:rPr>
              <a:t>», </a:t>
            </a:r>
            <a:r>
              <a:rPr lang="ru-RU" sz="2400" b="1" dirty="0" err="1" smtClean="0">
                <a:solidFill>
                  <a:schemeClr val="bg1"/>
                </a:solidFill>
              </a:rPr>
              <a:t>«Жаңғырық», «Сәтбаев», </a:t>
            </a:r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ru-RU" sz="2400" b="1" dirty="0" err="1" smtClean="0">
                <a:solidFill>
                  <a:schemeClr val="bg1"/>
                </a:solidFill>
              </a:rPr>
              <a:t>Ебіней</a:t>
            </a:r>
            <a:r>
              <a:rPr lang="ru-RU" sz="2400" b="1" dirty="0" smtClean="0">
                <a:solidFill>
                  <a:schemeClr val="bg1"/>
                </a:solidFill>
              </a:rPr>
              <a:t> Букетов», «</a:t>
            </a:r>
            <a:r>
              <a:rPr lang="ru-RU" sz="2400" b="1" dirty="0" err="1" smtClean="0">
                <a:solidFill>
                  <a:schemeClr val="bg1"/>
                </a:solidFill>
              </a:rPr>
              <a:t>Айшықты мезет</a:t>
            </a:r>
            <a:r>
              <a:rPr lang="ru-RU" sz="2400" b="1" dirty="0" smtClean="0">
                <a:solidFill>
                  <a:schemeClr val="bg1"/>
                </a:solidFill>
              </a:rPr>
              <a:t>», «</a:t>
            </a:r>
            <a:r>
              <a:rPr lang="ru-RU" sz="2400" b="1" dirty="0" err="1" smtClean="0">
                <a:solidFill>
                  <a:schemeClr val="bg1"/>
                </a:solidFill>
              </a:rPr>
              <a:t>Жетінші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толқын</a:t>
            </a:r>
            <a:r>
              <a:rPr lang="ru-RU" sz="2400" b="1" dirty="0" smtClean="0">
                <a:solidFill>
                  <a:schemeClr val="bg1"/>
                </a:solidFill>
              </a:rPr>
              <a:t>»,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ru-RU" sz="2400" b="1" dirty="0" err="1" smtClean="0">
                <a:solidFill>
                  <a:schemeClr val="bg1"/>
                </a:solidFill>
              </a:rPr>
              <a:t>Жеті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жылдықтың жігіттері</a:t>
            </a:r>
            <a:r>
              <a:rPr lang="ru-RU" sz="2400" b="1" dirty="0" smtClean="0">
                <a:solidFill>
                  <a:schemeClr val="bg1"/>
                </a:solidFill>
              </a:rPr>
              <a:t>», </a:t>
            </a:r>
          </a:p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«Көрінбестің көлеңкесі»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Администратор\Рабочий стол\календарь писатели\14d3a8ff59826b435ea947498218a6ca.jpg"/>
          <p:cNvPicPr>
            <a:picLocks noChangeAspect="1" noChangeArrowheads="1"/>
          </p:cNvPicPr>
          <p:nvPr/>
        </p:nvPicPr>
        <p:blipFill>
          <a:blip r:embed="rId2"/>
          <a:srcRect l="18005" r="14127"/>
          <a:stretch>
            <a:fillRect/>
          </a:stretch>
        </p:blipFill>
        <p:spPr bwMode="auto">
          <a:xfrm>
            <a:off x="5214942" y="357166"/>
            <a:ext cx="3297930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14290"/>
            <a:ext cx="208582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января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928670"/>
            <a:ext cx="4381712" cy="320087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105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казахского писателя,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ученого, абаеведа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Кайыма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Мухамедханова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(1916 – 2004)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4286256"/>
            <a:ext cx="5715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kk-KZ" sz="2400" b="1" dirty="0" smtClean="0">
                <a:solidFill>
                  <a:schemeClr val="bg1"/>
                </a:solidFill>
              </a:rPr>
              <a:t>Қажы әпенді үйленеді</a:t>
            </a:r>
            <a:r>
              <a:rPr lang="ru-RU" sz="2400" b="1" dirty="0" smtClean="0">
                <a:solidFill>
                  <a:schemeClr val="bg1"/>
                </a:solidFill>
              </a:rPr>
              <a:t>», «Аршин мал алан», «Ер </a:t>
            </a:r>
            <a:r>
              <a:rPr lang="ru-RU" sz="2400" b="1" dirty="0" err="1" smtClean="0">
                <a:solidFill>
                  <a:schemeClr val="bg1"/>
                </a:solidFill>
              </a:rPr>
              <a:t>Білісбай</a:t>
            </a:r>
            <a:r>
              <a:rPr lang="ru-RU" sz="2400" b="1" dirty="0" smtClean="0">
                <a:solidFill>
                  <a:schemeClr val="bg1"/>
                </a:solidFill>
              </a:rPr>
              <a:t>», «</a:t>
            </a:r>
            <a:r>
              <a:rPr lang="ru-RU" sz="2400" b="1" dirty="0" err="1" smtClean="0">
                <a:solidFill>
                  <a:schemeClr val="bg1"/>
                </a:solidFill>
              </a:rPr>
              <a:t>Майданнан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майданға</a:t>
            </a:r>
            <a:r>
              <a:rPr lang="ru-RU" sz="2400" b="1" dirty="0" smtClean="0">
                <a:solidFill>
                  <a:schemeClr val="bg1"/>
                </a:solidFill>
              </a:rPr>
              <a:t>», «</a:t>
            </a:r>
            <a:r>
              <a:rPr lang="ru-RU" sz="2400" b="1" dirty="0" err="1" smtClean="0">
                <a:solidFill>
                  <a:schemeClr val="bg1"/>
                </a:solidFill>
              </a:rPr>
              <a:t>Абайдың ақын шәкірттері</a:t>
            </a:r>
            <a:r>
              <a:rPr lang="ru-RU" sz="2400" b="1" dirty="0" smtClean="0">
                <a:solidFill>
                  <a:schemeClr val="bg1"/>
                </a:solidFill>
              </a:rPr>
              <a:t>», «Комиссар </a:t>
            </a:r>
            <a:r>
              <a:rPr lang="ru-RU" sz="2400" b="1" dirty="0" err="1" smtClean="0">
                <a:solidFill>
                  <a:schemeClr val="bg1"/>
                </a:solidFill>
              </a:rPr>
              <a:t>Ғаббасов</a:t>
            </a:r>
            <a:r>
              <a:rPr lang="ru-RU" sz="2400" b="1" dirty="0" smtClean="0">
                <a:solidFill>
                  <a:schemeClr val="bg1"/>
                </a:solidFill>
              </a:rPr>
              <a:t>», «</a:t>
            </a:r>
            <a:r>
              <a:rPr lang="ru-RU" sz="2400" b="1" dirty="0" err="1" smtClean="0">
                <a:solidFill>
                  <a:schemeClr val="bg1"/>
                </a:solidFill>
              </a:rPr>
              <a:t>Мағауия Абайұлы Құнанбаев</a:t>
            </a:r>
            <a:r>
              <a:rPr lang="ru-RU" sz="2400" b="1" dirty="0" smtClean="0">
                <a:solidFill>
                  <a:schemeClr val="bg1"/>
                </a:solidFill>
              </a:rPr>
              <a:t>», «Абай </a:t>
            </a:r>
            <a:r>
              <a:rPr lang="ru-RU" sz="2400" b="1" dirty="0" err="1" smtClean="0">
                <a:solidFill>
                  <a:schemeClr val="bg1"/>
                </a:solidFill>
              </a:rPr>
              <a:t>шығармаларының текстологиясы</a:t>
            </a:r>
            <a:r>
              <a:rPr lang="ru-RU" sz="2400" b="1" dirty="0" smtClean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3074" name="Picture 2" descr="C:\Documents and Settings\Администратор\Рабочий стол\календарь писатели\Каюм_Мухамедхан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28604"/>
            <a:ext cx="2595191" cy="3571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14290"/>
            <a:ext cx="232307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 января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071546"/>
            <a:ext cx="4381712" cy="209288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145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американского писателя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Джека </a:t>
            </a:r>
            <a:r>
              <a:rPr lang="ru-RU" sz="4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Лондана</a:t>
            </a:r>
            <a:endParaRPr lang="ru-RU" sz="4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(1876 – 1916)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4357694"/>
            <a:ext cx="5429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«Мартен Иден», «Любовь к жизни», «Зов предков», «Морской волк», «Северная Одиссея», «Дочь северного сияния», «Белое Безмолвие», «Мексиканец»</a:t>
            </a:r>
          </a:p>
        </p:txBody>
      </p:sp>
      <p:pic>
        <p:nvPicPr>
          <p:cNvPr id="4098" name="Picture 2" descr="C:\Documents and Settings\Администратор\Рабочий стол\календарь писатели\лонд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57166"/>
            <a:ext cx="2823230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42852"/>
            <a:ext cx="232307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 января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928670"/>
            <a:ext cx="4186146" cy="338554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90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русского писателя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Аркадия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Александровича</a:t>
            </a:r>
          </a:p>
          <a:p>
            <a:pPr algn="ctr"/>
            <a:r>
              <a:rPr lang="ru-RU" sz="4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Вайнера</a:t>
            </a:r>
            <a:endParaRPr lang="ru-RU" sz="4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(1931 – 2005)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4429132"/>
            <a:ext cx="5429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«Эра милосердия», «</a:t>
            </a:r>
            <a:r>
              <a:rPr lang="kk-KZ" sz="2400" b="1" dirty="0" smtClean="0">
                <a:solidFill>
                  <a:schemeClr val="bg1"/>
                </a:solidFill>
                <a:latin typeface="Calibri" pitchFamily="34" charset="0"/>
              </a:rPr>
              <a:t>Гонки по вертикали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», «Телеграмма с того света», «Город принял!», «Визит к Минотавру», «</a:t>
            </a:r>
            <a:r>
              <a:rPr lang="kk-KZ" sz="2400" b="1" dirty="0" smtClean="0">
                <a:solidFill>
                  <a:schemeClr val="bg1"/>
                </a:solidFill>
                <a:latin typeface="Calibri" pitchFamily="34" charset="0"/>
              </a:rPr>
              <a:t>Место встречи изменить нельзя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», «Евангелие от палача»</a:t>
            </a:r>
          </a:p>
        </p:txBody>
      </p:sp>
      <p:pic>
        <p:nvPicPr>
          <p:cNvPr id="5122" name="Picture 2" descr="C:\Documents and Settings\Администратор\Рабочий стол\календарь писатели\вайн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28604"/>
            <a:ext cx="2653412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42852"/>
            <a:ext cx="232307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 января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857232"/>
            <a:ext cx="4381712" cy="338554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110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русского писателя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Анатолия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Наумовича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Рыбакова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(1911 – 1999)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4214818"/>
            <a:ext cx="5429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«Дети Арбата», «Тяжелый песок», «Кортик», «Тридцать пятый и другие годы», «Бронзовая птица», «Прах и пепел», «Приключения Кроша», «Неизвестный солдат», «Лето в Сосняках», «Екатерина Воронина»</a:t>
            </a:r>
          </a:p>
        </p:txBody>
      </p:sp>
      <p:pic>
        <p:nvPicPr>
          <p:cNvPr id="6146" name="Picture 2" descr="C:\Documents and Settings\Администратор\Рабочий стол\календарь писатели\рыбак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57166"/>
            <a:ext cx="2142667" cy="3594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42852"/>
            <a:ext cx="232307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 января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000108"/>
            <a:ext cx="4597476" cy="273921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130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русского, советского поэта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Осипа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Мандельштама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(1891 – 1938)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4071942"/>
            <a:ext cx="5429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«В огромном омуте прозрачно и тепло», «В столице северной томится пыльный тополь», «Валькирии», «Дворцовая площадь», «Душный сумрак кроет ложе…», «Зверинец», «Кинематограф», «Теннис»</a:t>
            </a:r>
          </a:p>
        </p:txBody>
      </p:sp>
      <p:pic>
        <p:nvPicPr>
          <p:cNvPr id="7170" name="Picture 2" descr="C:\Documents and Settings\Администратор\Рабочий стол\календарь писатели\мандельштам.jpg"/>
          <p:cNvPicPr>
            <a:picLocks noChangeAspect="1" noChangeArrowheads="1"/>
          </p:cNvPicPr>
          <p:nvPr/>
        </p:nvPicPr>
        <p:blipFill>
          <a:blip r:embed="rId2"/>
          <a:srcRect b="6493"/>
          <a:stretch>
            <a:fillRect/>
          </a:stretch>
        </p:blipFill>
        <p:spPr bwMode="auto">
          <a:xfrm>
            <a:off x="6072198" y="357166"/>
            <a:ext cx="2267978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14290"/>
            <a:ext cx="232307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27 января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857232"/>
            <a:ext cx="5077608" cy="338554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195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русского писателя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Михаила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Евграфовича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Салтыкова-Щедрина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(1826 – 1889)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4286256"/>
            <a:ext cx="5429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«История одного города», «Пошехонская старина», «Господа Головлевы», «Дикий помещик», «Премудрый пескарь»,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«Повесть о том, как один мужик двух генералов прокормил»</a:t>
            </a:r>
          </a:p>
        </p:txBody>
      </p:sp>
      <p:pic>
        <p:nvPicPr>
          <p:cNvPr id="8194" name="Picture 2" descr="C:\Documents and Settings\Администратор\Рабочий стол\календарь писатели\щедр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57166"/>
            <a:ext cx="2732504" cy="3643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14290"/>
            <a:ext cx="232307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29 января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000108"/>
            <a:ext cx="4186146" cy="273921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85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казахского писателя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Магзома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Сундетова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(1936 – 1999)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4500570"/>
            <a:ext cx="5715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kk-KZ" sz="2400" b="1" dirty="0" smtClean="0">
                <a:solidFill>
                  <a:schemeClr val="bg1"/>
                </a:solidFill>
              </a:rPr>
              <a:t>Шайтан базар</a:t>
            </a:r>
            <a:r>
              <a:rPr lang="ru-RU" sz="2400" b="1" dirty="0" smtClean="0">
                <a:solidFill>
                  <a:schemeClr val="bg1"/>
                </a:solidFill>
              </a:rPr>
              <a:t>», </a:t>
            </a:r>
            <a:r>
              <a:rPr lang="ru-RU" sz="2400" b="1" dirty="0" err="1" smtClean="0">
                <a:solidFill>
                  <a:schemeClr val="bg1"/>
                </a:solidFill>
              </a:rPr>
              <a:t>«Бесқонақ», «Еліктің лағы», «Қызыл </a:t>
            </a:r>
            <a:r>
              <a:rPr lang="ru-RU" sz="2400" b="1" dirty="0" smtClean="0">
                <a:solidFill>
                  <a:schemeClr val="bg1"/>
                </a:solidFill>
              </a:rPr>
              <a:t>ой», «От </a:t>
            </a:r>
            <a:r>
              <a:rPr lang="ru-RU" sz="2400" b="1" dirty="0" err="1" smtClean="0">
                <a:solidFill>
                  <a:schemeClr val="bg1"/>
                </a:solidFill>
              </a:rPr>
              <a:t>ішіндегі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адам</a:t>
            </a:r>
            <a:r>
              <a:rPr lang="ru-RU" sz="2400" b="1" dirty="0" smtClean="0">
                <a:solidFill>
                  <a:schemeClr val="bg1"/>
                </a:solidFill>
              </a:rPr>
              <a:t>», «</a:t>
            </a:r>
            <a:r>
              <a:rPr lang="ru-RU" sz="2400" b="1" dirty="0" err="1" smtClean="0">
                <a:solidFill>
                  <a:schemeClr val="bg1"/>
                </a:solidFill>
              </a:rPr>
              <a:t>Құмдағы ауыл</a:t>
            </a:r>
            <a:r>
              <a:rPr lang="ru-RU" sz="2400" b="1" dirty="0" smtClean="0">
                <a:solidFill>
                  <a:schemeClr val="bg1"/>
                </a:solidFill>
              </a:rPr>
              <a:t>», «</a:t>
            </a:r>
            <a:r>
              <a:rPr lang="ru-RU" sz="2400" b="1" dirty="0" err="1" smtClean="0">
                <a:solidFill>
                  <a:schemeClr val="bg1"/>
                </a:solidFill>
              </a:rPr>
              <a:t>Үзеңгі жолдас</a:t>
            </a:r>
            <a:r>
              <a:rPr lang="ru-RU" sz="2400" b="1" dirty="0" smtClean="0">
                <a:solidFill>
                  <a:schemeClr val="bg1"/>
                </a:solidFill>
              </a:rPr>
              <a:t>», «</a:t>
            </a:r>
            <a:r>
              <a:rPr lang="ru-RU" sz="2400" b="1" dirty="0" err="1" smtClean="0">
                <a:solidFill>
                  <a:schemeClr val="bg1"/>
                </a:solidFill>
              </a:rPr>
              <a:t>Ескексіз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қайық</a:t>
            </a:r>
            <a:r>
              <a:rPr lang="ru-RU" sz="2400" b="1" dirty="0" smtClean="0">
                <a:solidFill>
                  <a:schemeClr val="bg1"/>
                </a:solidFill>
              </a:rPr>
              <a:t>», «</a:t>
            </a:r>
            <a:r>
              <a:rPr lang="ru-RU" sz="2400" b="1" dirty="0" err="1" smtClean="0">
                <a:solidFill>
                  <a:schemeClr val="bg1"/>
                </a:solidFill>
              </a:rPr>
              <a:t>Күтем сені</a:t>
            </a:r>
            <a:r>
              <a:rPr lang="ru-RU" sz="2400" b="1" dirty="0" smtClean="0">
                <a:solidFill>
                  <a:schemeClr val="bg1"/>
                </a:solidFill>
              </a:rPr>
              <a:t>», «</a:t>
            </a:r>
            <a:r>
              <a:rPr lang="ru-RU" sz="2400" b="1" dirty="0" err="1" smtClean="0">
                <a:solidFill>
                  <a:schemeClr val="bg1"/>
                </a:solidFill>
              </a:rPr>
              <a:t>Балық аулай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барғанда</a:t>
            </a:r>
            <a:r>
              <a:rPr lang="ru-RU" sz="2400" b="1" dirty="0" smtClean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9218" name="Picture 2" descr="C:\Documents and Settings\Администратор\Рабочий стол\календарь писатели\сундет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28604"/>
            <a:ext cx="2776987" cy="3571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42852"/>
            <a:ext cx="205780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 ноября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785794"/>
            <a:ext cx="4381712" cy="320087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110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казахского писателя,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переводчика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Омаргазы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Оспанова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(1910 – 1988)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4143380"/>
            <a:ext cx="56436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Перевел на казахский язык произведения А.С. Новикова-Прибоя,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Л. Рахманова, М. Горького, И. Тургенева,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С. Айни, Н. Струтинского, И. Шухова,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А.С. Пушкина, С. Залыгина, Д. Гранина</a:t>
            </a:r>
          </a:p>
        </p:txBody>
      </p:sp>
      <p:pic>
        <p:nvPicPr>
          <p:cNvPr id="3074" name="Picture 2" descr="C:\Documents and Settings\Администратор\Рабочий стол\Для календаря\оспанов.jpg"/>
          <p:cNvPicPr>
            <a:picLocks noChangeAspect="1" noChangeArrowheads="1"/>
          </p:cNvPicPr>
          <p:nvPr/>
        </p:nvPicPr>
        <p:blipFill>
          <a:blip r:embed="rId2"/>
          <a:srcRect l="9191" t="8742" r="14706" b="5795"/>
          <a:stretch>
            <a:fillRect/>
          </a:stretch>
        </p:blipFill>
        <p:spPr bwMode="auto">
          <a:xfrm>
            <a:off x="5000628" y="500042"/>
            <a:ext cx="3654423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285728"/>
            <a:ext cx="226696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ноября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480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Всемирный день науки</a:t>
            </a:r>
          </a:p>
        </p:txBody>
      </p:sp>
      <p:pic>
        <p:nvPicPr>
          <p:cNvPr id="1027" name="Picture 3" descr="C:\Documents and Settings\Администратор\Рабочий стол\календарь слайды 2\old-paper-texture.jpg"/>
          <p:cNvPicPr>
            <a:picLocks noChangeAspect="1" noChangeArrowheads="1"/>
          </p:cNvPicPr>
          <p:nvPr/>
        </p:nvPicPr>
        <p:blipFill>
          <a:blip r:embed="rId2"/>
          <a:srcRect l="9565" t="1276" r="4348" b="4756"/>
          <a:stretch>
            <a:fillRect/>
          </a:stretch>
        </p:blipFill>
        <p:spPr bwMode="auto">
          <a:xfrm>
            <a:off x="285720" y="2357430"/>
            <a:ext cx="4714908" cy="3857652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календарь слайды 2\brown-wall-texture-vintage-background-hd-500x281.jpg"/>
          <p:cNvPicPr>
            <a:picLocks noChangeAspect="1" noChangeArrowheads="1"/>
          </p:cNvPicPr>
          <p:nvPr/>
        </p:nvPicPr>
        <p:blipFill>
          <a:blip r:embed="rId3"/>
          <a:srcRect l="31222"/>
          <a:stretch>
            <a:fillRect/>
          </a:stretch>
        </p:blipFill>
        <p:spPr bwMode="auto">
          <a:xfrm rot="21247057">
            <a:off x="345476" y="2377542"/>
            <a:ext cx="4721008" cy="3857652"/>
          </a:xfrm>
          <a:prstGeom prst="rect">
            <a:avLst/>
          </a:prstGeom>
          <a:noFill/>
        </p:spPr>
      </p:pic>
      <p:pic>
        <p:nvPicPr>
          <p:cNvPr id="8" name="Picture 3" descr="C:\Documents and Settings\Администратор\Рабочий стол\календарь слайды 2\old-paper-texture.jpg"/>
          <p:cNvPicPr>
            <a:picLocks noChangeAspect="1" noChangeArrowheads="1"/>
          </p:cNvPicPr>
          <p:nvPr/>
        </p:nvPicPr>
        <p:blipFill>
          <a:blip r:embed="rId2"/>
          <a:srcRect l="9565" t="1276" r="4348" b="4756"/>
          <a:stretch>
            <a:fillRect/>
          </a:stretch>
        </p:blipFill>
        <p:spPr bwMode="auto">
          <a:xfrm rot="655779">
            <a:off x="335139" y="2571890"/>
            <a:ext cx="4714908" cy="38576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472" y="2857496"/>
            <a:ext cx="4214842" cy="32147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Documents and Settings\Администратор\Рабочий стол\для календаря\DOSbkC2XUAEKU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928934"/>
            <a:ext cx="3228971" cy="303879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972665" y="2357430"/>
            <a:ext cx="417133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7030A0"/>
                </a:solidFill>
              </a:rPr>
              <a:t>Сегодня отметим чудесный</a:t>
            </a:r>
          </a:p>
          <a:p>
            <a:pPr algn="ctr"/>
            <a:r>
              <a:rPr lang="ru-RU" sz="2200" b="1" dirty="0" smtClean="0">
                <a:solidFill>
                  <a:srgbClr val="7030A0"/>
                </a:solidFill>
              </a:rPr>
              <a:t>Всемирный день науки,</a:t>
            </a:r>
          </a:p>
          <a:p>
            <a:pPr algn="ctr"/>
            <a:r>
              <a:rPr lang="ru-RU" sz="2200" b="1" dirty="0" smtClean="0">
                <a:solidFill>
                  <a:srgbClr val="7030A0"/>
                </a:solidFill>
              </a:rPr>
              <a:t>Поздравим от всего сердца</a:t>
            </a:r>
          </a:p>
          <a:p>
            <a:pPr algn="ctr"/>
            <a:r>
              <a:rPr lang="ru-RU" sz="2200" b="1" dirty="0" smtClean="0">
                <a:solidFill>
                  <a:srgbClr val="7030A0"/>
                </a:solidFill>
              </a:rPr>
              <a:t>Гениев и мастеров на все руки!</a:t>
            </a:r>
          </a:p>
          <a:p>
            <a:pPr algn="ctr"/>
            <a:endParaRPr lang="ru-RU" sz="22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200" b="1" dirty="0" smtClean="0">
                <a:solidFill>
                  <a:srgbClr val="7030A0"/>
                </a:solidFill>
              </a:rPr>
              <a:t>Пусть больше будет открытий,</a:t>
            </a:r>
          </a:p>
          <a:p>
            <a:pPr algn="ctr"/>
            <a:r>
              <a:rPr lang="ru-RU" sz="2200" b="1" dirty="0" smtClean="0">
                <a:solidFill>
                  <a:srgbClr val="7030A0"/>
                </a:solidFill>
              </a:rPr>
              <a:t>Не будет лени и скуки,</a:t>
            </a:r>
          </a:p>
          <a:p>
            <a:pPr algn="ctr"/>
            <a:r>
              <a:rPr lang="ru-RU" sz="2200" b="1" dirty="0" smtClean="0">
                <a:solidFill>
                  <a:srgbClr val="7030A0"/>
                </a:solidFill>
              </a:rPr>
              <a:t>С праздником, гении мысли,</a:t>
            </a:r>
          </a:p>
          <a:p>
            <a:pPr algn="ctr"/>
            <a:r>
              <a:rPr lang="ru-RU" sz="2200" b="1" dirty="0" smtClean="0">
                <a:solidFill>
                  <a:srgbClr val="7030A0"/>
                </a:solidFill>
              </a:rPr>
              <a:t>С всемирным днем науки!</a:t>
            </a:r>
            <a:endParaRPr lang="ru-RU" sz="2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42852"/>
            <a:ext cx="229505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ноября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928670"/>
            <a:ext cx="4562917" cy="255454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85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казахского писателя – 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сатирика, журналиста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Умбетбая Уайдина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(1935 – 2018)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4429132"/>
            <a:ext cx="5429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kk-KZ" sz="2400" b="1" dirty="0" smtClean="0">
                <a:solidFill>
                  <a:schemeClr val="bg1"/>
                </a:solidFill>
              </a:rPr>
              <a:t>Мәңгілік мәселе</a:t>
            </a:r>
            <a:r>
              <a:rPr lang="ru-RU" sz="2400" b="1" dirty="0" smtClean="0">
                <a:solidFill>
                  <a:schemeClr val="bg1"/>
                </a:solidFill>
              </a:rPr>
              <a:t>», «Пәлен-пәштуан», «Мәселе қайда жатыр?», «Инабат иірімдері», «Нанайып ба, нанбайын», «Быды-быды», «Тіл-сіз </a:t>
            </a:r>
            <a:r>
              <a:rPr lang="ru-RU" sz="2400" b="1" dirty="0" err="1" smtClean="0">
                <a:solidFill>
                  <a:schemeClr val="bg1"/>
                </a:solidFill>
              </a:rPr>
              <a:t>қонырау</a:t>
            </a:r>
            <a:r>
              <a:rPr lang="ru-RU" sz="2400" b="1" dirty="0" smtClean="0">
                <a:solidFill>
                  <a:schemeClr val="bg1"/>
                </a:solidFill>
              </a:rPr>
              <a:t>», «Контейнермен келген кемпір»</a:t>
            </a:r>
          </a:p>
        </p:txBody>
      </p:sp>
      <p:pic>
        <p:nvPicPr>
          <p:cNvPr id="4098" name="Picture 2" descr="C:\Documents and Settings\Администратор\Рабочий стол\Для календаря\уайдин.jpeg"/>
          <p:cNvPicPr>
            <a:picLocks noChangeAspect="1" noChangeArrowheads="1"/>
          </p:cNvPicPr>
          <p:nvPr/>
        </p:nvPicPr>
        <p:blipFill>
          <a:blip r:embed="rId2"/>
          <a:srcRect l="8824" r="8235" b="19877"/>
          <a:stretch>
            <a:fillRect/>
          </a:stretch>
        </p:blipFill>
        <p:spPr bwMode="auto">
          <a:xfrm>
            <a:off x="5572132" y="357166"/>
            <a:ext cx="2807162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42852"/>
            <a:ext cx="229505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 ноября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785794"/>
            <a:ext cx="4392228" cy="38472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115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композитора, Народного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артиста Казахстана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Евгения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Григорьевича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Брусиловского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(1905 – 1981)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4714884"/>
            <a:ext cx="5429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Оперы «Кыз-Жибек», «Жалбыр»,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«Ер-Таргын», «Айман-Шолпан», «Золотое зерно», «Гвардия, вперед!», «Амангельды»</a:t>
            </a:r>
          </a:p>
        </p:txBody>
      </p:sp>
      <p:pic>
        <p:nvPicPr>
          <p:cNvPr id="5122" name="Picture 2" descr="C:\Documents and Settings\Администратор\Рабочий стол\Для календаря\брусиловс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57166"/>
            <a:ext cx="2488900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42852"/>
            <a:ext cx="229505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 ноября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785794"/>
            <a:ext cx="4381712" cy="273921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170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английского поэта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Роберта Льюиса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Стивенсона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(1850 – 1894)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4286256"/>
            <a:ext cx="5429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«Остров сокровищ», «Черная стрела», «Странная история доктора Джекила и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 мистера Хайда», «Похищенный», «Катриона», «Путешествие с ослом», «Тайна корабля», «Сент- Ив»</a:t>
            </a:r>
          </a:p>
        </p:txBody>
      </p:sp>
      <p:pic>
        <p:nvPicPr>
          <p:cNvPr id="6146" name="Picture 2" descr="C:\Documents and Settings\Администратор\Рабочий стол\Для календаря\стивенс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57166"/>
            <a:ext cx="2692885" cy="3594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42852"/>
            <a:ext cx="229505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 ноября</a:t>
            </a:r>
            <a:endParaRPr lang="ru-RU" sz="36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785794"/>
            <a:ext cx="4578433" cy="30162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105 лет со дня рождения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казахского писателя,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ученого, Героя ВОВ,</a:t>
            </a:r>
          </a:p>
          <a:p>
            <a:pPr algn="ctr"/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общественного деятеля</a:t>
            </a:r>
          </a:p>
          <a:p>
            <a:pPr algn="ctr"/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Малика Габдулина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(1915 – 1973)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4286256"/>
            <a:ext cx="5429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kk-KZ" sz="2400" b="1" dirty="0" smtClean="0">
                <a:solidFill>
                  <a:schemeClr val="bg1"/>
                </a:solidFill>
              </a:rPr>
              <a:t>Менің майдандас достарым</a:t>
            </a:r>
            <a:r>
              <a:rPr lang="ru-RU" sz="2400" b="1" dirty="0" smtClean="0">
                <a:solidFill>
                  <a:schemeClr val="bg1"/>
                </a:solidFill>
              </a:rPr>
              <a:t>», «Сұрапыл жылдары», «Ел намысы-ер намысы», «Майдан очерктері», «</a:t>
            </a:r>
            <a:r>
              <a:rPr lang="ru-RU" sz="2400" b="1" dirty="0" err="1" smtClean="0">
                <a:solidFill>
                  <a:schemeClr val="bg1"/>
                </a:solidFill>
              </a:rPr>
              <a:t>Қазақ халқының ауыз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әдебиеті</a:t>
            </a:r>
            <a:r>
              <a:rPr lang="ru-RU" sz="2400" b="1" dirty="0" smtClean="0">
                <a:solidFill>
                  <a:schemeClr val="bg1"/>
                </a:solidFill>
              </a:rPr>
              <a:t>», «Проблема народности казахского героического эпоса»</a:t>
            </a:r>
          </a:p>
        </p:txBody>
      </p:sp>
      <p:pic>
        <p:nvPicPr>
          <p:cNvPr id="7170" name="Picture 2" descr="C:\Documents and Settings\Администратор\Рабочий стол\Для календаря\030.JPG"/>
          <p:cNvPicPr>
            <a:picLocks noChangeAspect="1" noChangeArrowheads="1"/>
          </p:cNvPicPr>
          <p:nvPr/>
        </p:nvPicPr>
        <p:blipFill>
          <a:blip r:embed="rId2"/>
          <a:srcRect l="3831" t="3833" r="8051" b="13117"/>
          <a:stretch>
            <a:fillRect/>
          </a:stretch>
        </p:blipFill>
        <p:spPr bwMode="auto">
          <a:xfrm>
            <a:off x="5715008" y="357166"/>
            <a:ext cx="2643206" cy="3734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285728"/>
            <a:ext cx="226696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26 ноября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428604"/>
            <a:ext cx="5929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Всемирный день информации</a:t>
            </a:r>
          </a:p>
        </p:txBody>
      </p:sp>
      <p:pic>
        <p:nvPicPr>
          <p:cNvPr id="1027" name="Picture 3" descr="C:\Documents and Settings\Администратор\Рабочий стол\календарь слайды 2\old-paper-texture.jpg"/>
          <p:cNvPicPr>
            <a:picLocks noChangeAspect="1" noChangeArrowheads="1"/>
          </p:cNvPicPr>
          <p:nvPr/>
        </p:nvPicPr>
        <p:blipFill>
          <a:blip r:embed="rId2"/>
          <a:srcRect l="9565" t="1276" r="4348" b="4756"/>
          <a:stretch>
            <a:fillRect/>
          </a:stretch>
        </p:blipFill>
        <p:spPr bwMode="auto">
          <a:xfrm>
            <a:off x="285720" y="2357430"/>
            <a:ext cx="4714908" cy="3857652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календарь слайды 2\brown-wall-texture-vintage-background-hd-500x281.jpg"/>
          <p:cNvPicPr>
            <a:picLocks noChangeAspect="1" noChangeArrowheads="1"/>
          </p:cNvPicPr>
          <p:nvPr/>
        </p:nvPicPr>
        <p:blipFill>
          <a:blip r:embed="rId3"/>
          <a:srcRect l="31222"/>
          <a:stretch>
            <a:fillRect/>
          </a:stretch>
        </p:blipFill>
        <p:spPr bwMode="auto">
          <a:xfrm rot="21247057">
            <a:off x="345476" y="2377542"/>
            <a:ext cx="4721008" cy="3857652"/>
          </a:xfrm>
          <a:prstGeom prst="rect">
            <a:avLst/>
          </a:prstGeom>
          <a:noFill/>
        </p:spPr>
      </p:pic>
      <p:pic>
        <p:nvPicPr>
          <p:cNvPr id="8" name="Picture 3" descr="C:\Documents and Settings\Администратор\Рабочий стол\календарь слайды 2\old-paper-texture.jpg"/>
          <p:cNvPicPr>
            <a:picLocks noChangeAspect="1" noChangeArrowheads="1"/>
          </p:cNvPicPr>
          <p:nvPr/>
        </p:nvPicPr>
        <p:blipFill>
          <a:blip r:embed="rId2"/>
          <a:srcRect l="9565" t="1276" r="4348" b="4756"/>
          <a:stretch>
            <a:fillRect/>
          </a:stretch>
        </p:blipFill>
        <p:spPr bwMode="auto">
          <a:xfrm rot="655779">
            <a:off x="335139" y="2571890"/>
            <a:ext cx="4714908" cy="38576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472" y="2857496"/>
            <a:ext cx="4214842" cy="32147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Documents and Settings\Администратор\Рабочий стол\для календаря\21.11.2017 - tvd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000372"/>
            <a:ext cx="3931190" cy="289218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143472" y="2500306"/>
            <a:ext cx="40005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Cambria" pitchFamily="18" charset="0"/>
              </a:rPr>
              <a:t>Проводится ежегодно с </a:t>
            </a:r>
          </a:p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Cambria" pitchFamily="18" charset="0"/>
              </a:rPr>
              <a:t>994 года по инициативе международной академии</a:t>
            </a:r>
          </a:p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Cambria" pitchFamily="18" charset="0"/>
              </a:rPr>
              <a:t>информатизации (МАИ).</a:t>
            </a:r>
          </a:p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Cambria" pitchFamily="18" charset="0"/>
              </a:rPr>
              <a:t>В этот день в 1992 году состоялся первый</a:t>
            </a:r>
          </a:p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Cambria" pitchFamily="18" charset="0"/>
              </a:rPr>
              <a:t>международный форум информатизации</a:t>
            </a:r>
            <a:r>
              <a:rPr lang="ru-RU" sz="2200" b="1" dirty="0" smtClean="0"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2708</TotalTime>
  <Words>1309</Words>
  <Application>Microsoft Office PowerPoint</Application>
  <PresentationFormat>Экран (4:3)</PresentationFormat>
  <Paragraphs>217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 GAME 2010</dc:creator>
  <cp:lastModifiedBy>XP GAME 2010</cp:lastModifiedBy>
  <cp:revision>217</cp:revision>
  <dcterms:created xsi:type="dcterms:W3CDTF">2019-08-16T09:25:32Z</dcterms:created>
  <dcterms:modified xsi:type="dcterms:W3CDTF">2021-02-05T08:49:00Z</dcterms:modified>
</cp:coreProperties>
</file>