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KZ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A08"/>
    <a:srgbClr val="2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B2534-931C-0A45-2BB8-56A2C0CA5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E1215C-A210-3DBA-AF05-C00D375AB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798889-B3AD-0645-A2F6-739CACFE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A0F59-13D3-51B9-781C-1A62745D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1915B-66E7-2FCC-BE27-6634669E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5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63C72-08B4-83BC-CCD2-3305EA25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B56791-2841-97B1-8FED-E62C094EC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21602-CDC3-2B42-83A7-BA2EE132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18584-C423-C719-5634-A91CA994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D7BA8-58B3-B57A-790E-A81E2609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393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5C955-7CFF-1D7F-0D0B-6ED8F080A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DB88D-48D2-A463-564F-CE7FCE155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5A48A-3577-ED6D-C7DB-9F7FA9F0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742CD-02A7-FDF7-2C29-3A5DC70F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67189-4CE9-988C-591B-ADA6EA54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89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D37F-28B2-7375-5793-16A77991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797FE-93A8-5197-6564-22CF0633C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FF14E-F05D-8CE7-ADD2-7B707E40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C9D34-540E-1C6B-4B17-948E4D60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60BB3-6098-DE90-2380-7215AEBE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549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454E-299E-8419-83AF-0F352F50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2600E-10A2-36D5-FDFC-A129689CE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0BE54-AA22-A521-06F0-41E0A190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48A01-94F8-AEA7-8C30-F8C3573E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35A5C-5642-E7EC-0901-C64B29DF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164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35115-DA1D-ACDD-D1D2-DDE2FA1F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DA18C-58B7-4BEB-7F39-230C6B180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C18CB3-7CFE-3AC0-F2D7-F393F3D7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C0602-BB2C-21B3-FEA2-184FCBD3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98CDA5-36F1-C898-BFFE-3135D840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C3D7F-4608-BD24-818D-2FCB409A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261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E56E8-1A9A-48C7-FEEC-9F3BEBCA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9DBFB-2A4F-694D-81BA-998D4003E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728E9-8B63-1CE5-A367-F4600988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126483-05F9-894B-0BF5-7C16228F8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6D1525-B12C-81C4-D8CB-A1E7FB50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3FEFAA-1C6A-4187-240B-7EBBDD66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FD59-3E9E-470F-DC48-622FDAB6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9855EB-1BBB-6380-C62D-E6507603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474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FDDC9-F095-FBBE-4D77-F2441130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370C91-4CC1-37D0-BD9F-E32483B0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3FA2BB-17F6-D30F-3CD8-A3495C62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8F16ED-D070-8073-582C-746818C6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063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526D58-4CCA-AC89-4C2D-BFEC97FE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01A999-1A16-8307-560B-E037094A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C51852-9647-26F7-C963-71C7E471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323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B8900-E860-BA8C-20E2-2487A5C7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F5DDD-887E-9996-68BE-DA9CF434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55DD35-A9BE-43EA-5072-5BE698AF7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4D4AAD-97C7-8B8E-F185-D731F1C5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BA42C7-BABB-5B7F-71AF-DBFAB50D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9DBC9-417B-7B38-4767-10505695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983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37BA3-A85A-EDC1-AE2C-A54510BB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F1D579-AFC2-2702-FEA1-18630A23A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536E38-CD77-21AB-5409-54349727D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3F081A-6251-EC1B-6E8F-A7A2EDAE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F51DC-0436-F8C4-1F99-CF340068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8D630-F7D1-2FBD-7951-21215F4F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806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F30E8-4A56-7B9C-40E8-18396A0B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D02C2-9E81-0FFA-B1E5-6B7706DC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DC7D8-B356-2211-E616-FC6B528C4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B15C-461A-4827-9A93-7812AEA9EE71}" type="datetimeFigureOut">
              <a:rPr lang="ru-KZ" smtClean="0"/>
              <a:t>27.03.2023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84E10-D20D-86E8-9830-7078FDBE0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C75F1-EFD3-7FFE-F3F1-AB9016388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5462-CBB4-4371-8F8F-6D15EF20A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835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maksim-gorkiy/makar-chudra/chitat-onlay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library.ru/text/486/p.1/index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debiportal.kz/ru/audiobooks/view/23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library.ru/text/1330/p.1/index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library.ru/text/1493/p.1/index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344557" y="231914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24070"/>
            <a:ext cx="10296939" cy="1152939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Palatino Linotype" panose="02040502050505030304" pitchFamily="18" charset="0"/>
              </a:rPr>
              <a:t>Романтизм великого Горького</a:t>
            </a:r>
            <a:endParaRPr lang="ru-KZ" sz="4400" b="1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89B485-1A83-F6E9-D2CA-A5F42F85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84" y="1769166"/>
            <a:ext cx="6387545" cy="359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B64580-971A-EA86-B44F-8369EF7C6546}"/>
              </a:ext>
            </a:extLst>
          </p:cNvPr>
          <p:cNvSpPr txBox="1"/>
          <p:nvPr/>
        </p:nvSpPr>
        <p:spPr>
          <a:xfrm>
            <a:off x="3032457" y="548614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Школа-гимназия села Зеленый бор</a:t>
            </a: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образования по Бурабайскому району</a:t>
            </a: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Акмолинской области</a:t>
            </a:r>
            <a:endParaRPr lang="ru-KZ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6AB4A-CDF3-D589-E61D-C4CCBF51B5BB}"/>
              </a:ext>
            </a:extLst>
          </p:cNvPr>
          <p:cNvSpPr txBox="1"/>
          <p:nvPr/>
        </p:nvSpPr>
        <p:spPr>
          <a:xfrm>
            <a:off x="373934" y="3105833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Palatino Linotype" panose="02040502050505030304" pitchFamily="18" charset="0"/>
              </a:rPr>
              <a:t>Книжная</a:t>
            </a:r>
            <a:endParaRPr lang="ru-KZ" sz="3600" b="1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5C077-2C31-5660-251B-15FFFBA72142}"/>
              </a:ext>
            </a:extLst>
          </p:cNvPr>
          <p:cNvSpPr txBox="1"/>
          <p:nvPr/>
        </p:nvSpPr>
        <p:spPr>
          <a:xfrm>
            <a:off x="9544584" y="3105834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Palatino Linotype" panose="02040502050505030304" pitchFamily="18" charset="0"/>
              </a:rPr>
              <a:t>выставка</a:t>
            </a:r>
            <a:endParaRPr lang="ru-KZ" sz="3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0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360098" y="231913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24070"/>
            <a:ext cx="10296939" cy="1152939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4400" b="1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64580-971A-EA86-B44F-8369EF7C6546}"/>
              </a:ext>
            </a:extLst>
          </p:cNvPr>
          <p:cNvSpPr txBox="1"/>
          <p:nvPr/>
        </p:nvSpPr>
        <p:spPr>
          <a:xfrm>
            <a:off x="4676424" y="1971675"/>
            <a:ext cx="656804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1500"/>
              </a:spcAft>
            </a:pPr>
            <a:r>
              <a:rPr lang="ru-KZ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А</a:t>
            </a:r>
            <a:r>
              <a:rPr lang="ru-RU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лексея</a:t>
            </a:r>
            <a:r>
              <a:rPr lang="ru-KZ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аксимовича</a:t>
            </a:r>
            <a:r>
              <a:rPr lang="ru-KZ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Горького была разнообразна и противоречива. Детство было нелегкое, рано умерла мать, разорился дед, и начинается его </a:t>
            </a:r>
            <a:r>
              <a:rPr lang="ru-RU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KZ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в людях</a:t>
            </a:r>
            <a:r>
              <a:rPr lang="ru-RU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KZ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 невзгод и ударов тяжелой жизни его спасет любовь к чтению и стремление стать писателем, описывать увиденное. Литература сыграла огромную роль в жизни Горького.</a:t>
            </a:r>
            <a:r>
              <a:rPr lang="ru-RU" sz="22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2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Она помогла ему подняться над буднями быта, показав, как широка, трудна и в то же время прекрасна жизнь человека.</a:t>
            </a:r>
            <a:endParaRPr lang="ru-KZ" sz="2200" b="1" dirty="0">
              <a:latin typeface="Palatino Linotype" panose="020405020505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DBD9C7-5949-727D-A108-C5683E374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6" y="884581"/>
            <a:ext cx="3488633" cy="5231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406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198783" y="231913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37322"/>
            <a:ext cx="10296939" cy="1510748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KZ" sz="24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лавными темами раннего творчества М</a:t>
            </a:r>
            <a:r>
              <a:rPr lang="ru-RU" sz="24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аксима</a:t>
            </a:r>
            <a:r>
              <a:rPr lang="ru-KZ" sz="24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Горького станов</a:t>
            </a:r>
            <a:r>
              <a:rPr lang="ru-RU" sz="24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KZ" sz="2400" b="1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тся</a:t>
            </a:r>
            <a:r>
              <a:rPr lang="ru-KZ" sz="24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</a:t>
            </a:r>
            <a:r>
              <a:rPr lang="ru-RU" sz="24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KZ" sz="24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соотношения добра и зла, силы и слабости, свободы и необходимости</a:t>
            </a:r>
            <a:endParaRPr lang="ru-KZ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2EAC7F-E867-7F8D-C5A2-72498F561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475">
            <a:off x="8837799" y="2377066"/>
            <a:ext cx="2432305" cy="3794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2B626D-B65E-0239-8389-0493A4DE9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r="18309"/>
          <a:stretch/>
        </p:blipFill>
        <p:spPr>
          <a:xfrm rot="157699">
            <a:off x="3296784" y="2528517"/>
            <a:ext cx="2351005" cy="364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AB7E5F-4910-B2C0-EA6E-D551DA646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221">
            <a:off x="470726" y="2230067"/>
            <a:ext cx="2730588" cy="3641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0F1E2D-7A23-0D39-92F1-5A00F842F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313">
            <a:off x="5816117" y="2364713"/>
            <a:ext cx="2743633" cy="3659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360097" y="231913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https://www.litres.ru/maksim-gorkiy/makar-chudra/chitat-onlayn/</a:t>
            </a:r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24070"/>
            <a:ext cx="10296939" cy="1152939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Palatino Linotype" panose="02040502050505030304" pitchFamily="18" charset="0"/>
              </a:rPr>
              <a:t>«Макар Чудра»</a:t>
            </a:r>
            <a:endParaRPr lang="ru-KZ" sz="4800" b="1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82ECD-5A6E-F9A2-8BE2-CF6CD69AB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25797" r="71413" b="11111"/>
          <a:stretch/>
        </p:blipFill>
        <p:spPr>
          <a:xfrm>
            <a:off x="947530" y="1710923"/>
            <a:ext cx="3207025" cy="4781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D0EF8-4CF4-9EC8-F163-B9CD728D8952}"/>
              </a:ext>
            </a:extLst>
          </p:cNvPr>
          <p:cNvSpPr txBox="1"/>
          <p:nvPr/>
        </p:nvSpPr>
        <p:spPr>
          <a:xfrm>
            <a:off x="4471453" y="5446549"/>
            <a:ext cx="742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D9CA0-D8E5-02AF-4D0E-CA216C5D5BDA}"/>
              </a:ext>
            </a:extLst>
          </p:cNvPr>
          <p:cNvSpPr txBox="1"/>
          <p:nvPr/>
        </p:nvSpPr>
        <p:spPr>
          <a:xfrm>
            <a:off x="4348092" y="1865174"/>
            <a:ext cx="676018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Главный герой рассказа, старый цыган,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который искренне гордится своей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свободной жизнью. Макар Чудра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рассказывает историю любви двух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молодых цыган.  Герои легенды,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рассказанной Макаром, являются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воплощением максималистского</a:t>
            </a:r>
          </a:p>
          <a:p>
            <a:pPr algn="ctr"/>
            <a:r>
              <a:rPr lang="ru-RU" sz="2600" b="1" dirty="0">
                <a:latin typeface="Palatino Linotype" panose="02040502050505030304" pitchFamily="18" charset="0"/>
              </a:rPr>
              <a:t>стремления к свободе</a:t>
            </a:r>
            <a:endParaRPr lang="ru-KZ" sz="2600" b="1" dirty="0"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061CE-E91B-E290-001C-BA5CE959C7C3}"/>
              </a:ext>
            </a:extLst>
          </p:cNvPr>
          <p:cNvSpPr txBox="1"/>
          <p:nvPr/>
        </p:nvSpPr>
        <p:spPr>
          <a:xfrm>
            <a:off x="4471453" y="5426425"/>
            <a:ext cx="7187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Palatino Linotype" panose="02040502050505030304" pitchFamily="18" charset="0"/>
              </a:rPr>
              <a:t>Читать онлайн:</a:t>
            </a:r>
            <a:r>
              <a:rPr lang="ru-RU" sz="2200" dirty="0"/>
              <a:t> </a:t>
            </a:r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https://www.litres.ru/maksim-gorkiy</a:t>
            </a:r>
            <a:endParaRPr lang="ru-RU" sz="2200" b="1" dirty="0">
              <a:latin typeface="Palatino Linotype" panose="02040502050505030304" pitchFamily="18" charset="0"/>
              <a:hlinkClick r:id="rId3"/>
            </a:endParaRPr>
          </a:p>
          <a:p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/</a:t>
            </a:r>
            <a:r>
              <a:rPr lang="ru-KZ" sz="2200" b="1" dirty="0" err="1">
                <a:latin typeface="Palatino Linotype" panose="02040502050505030304" pitchFamily="18" charset="0"/>
                <a:hlinkClick r:id="rId3"/>
              </a:rPr>
              <a:t>makar-chudra</a:t>
            </a:r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/</a:t>
            </a:r>
            <a:r>
              <a:rPr lang="ru-KZ" sz="2200" b="1" dirty="0" err="1">
                <a:latin typeface="Palatino Linotype" panose="02040502050505030304" pitchFamily="18" charset="0"/>
                <a:hlinkClick r:id="rId3"/>
              </a:rPr>
              <a:t>chitat-onlayn</a:t>
            </a:r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/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360097" y="231913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https://www.litres.ru/maksim-gorkiy/makar-chudra/chitat-onlayn/</a:t>
            </a:r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24070"/>
            <a:ext cx="10296939" cy="1152939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Palatino Linotype" panose="02040502050505030304" pitchFamily="18" charset="0"/>
              </a:rPr>
              <a:t>«Старуха Изергиль»</a:t>
            </a:r>
            <a:endParaRPr lang="ru-KZ" sz="4800" b="1" dirty="0">
              <a:latin typeface="Palatino Linotype" panose="020405020505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4D381E-B651-D44E-614E-278AEA79B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9" t="51012" r="38122" b="2788"/>
          <a:stretch/>
        </p:blipFill>
        <p:spPr>
          <a:xfrm>
            <a:off x="947530" y="1769166"/>
            <a:ext cx="3365163" cy="4486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312C62-475D-D92D-4B1B-814C3CA9DA6F}"/>
              </a:ext>
            </a:extLst>
          </p:cNvPr>
          <p:cNvSpPr txBox="1"/>
          <p:nvPr/>
        </p:nvSpPr>
        <p:spPr>
          <a:xfrm>
            <a:off x="4527524" y="4780590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Palatino Linotype" panose="02040502050505030304" pitchFamily="18" charset="0"/>
              </a:rPr>
              <a:t>Читать онлайн: </a:t>
            </a:r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https://ilibrary.ru/text/486/p.1/index.html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6D302-B8F8-B5D1-806B-D4B1632B1EF1}"/>
              </a:ext>
            </a:extLst>
          </p:cNvPr>
          <p:cNvSpPr txBox="1"/>
          <p:nvPr/>
        </p:nvSpPr>
        <p:spPr>
          <a:xfrm>
            <a:off x="4527524" y="5664489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Palatino Linotype" panose="02040502050505030304" pitchFamily="18" charset="0"/>
              </a:rPr>
              <a:t>Слушать онлайн: </a:t>
            </a:r>
            <a:r>
              <a:rPr lang="ru-KZ" sz="2200" b="1" dirty="0">
                <a:latin typeface="Palatino Linotype" panose="02040502050505030304" pitchFamily="18" charset="0"/>
                <a:hlinkClick r:id="rId4"/>
              </a:rPr>
              <a:t>https://adebiportal.kz/ru/audiobooks/view/231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85275-29F7-B31C-7EB4-7524B45457AC}"/>
              </a:ext>
            </a:extLst>
          </p:cNvPr>
          <p:cNvSpPr txBox="1"/>
          <p:nvPr/>
        </p:nvSpPr>
        <p:spPr>
          <a:xfrm>
            <a:off x="4527524" y="1676373"/>
            <a:ext cx="69091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23942"/>
                </a:solidFill>
                <a:latin typeface="Palatino Linotype" panose="02040502050505030304" pitchFamily="18" charset="0"/>
              </a:rPr>
              <a:t>О</a:t>
            </a:r>
            <a:r>
              <a:rPr lang="ru-RU" sz="2400" b="1" dirty="0">
                <a:solidFill>
                  <a:srgbClr val="323942"/>
                </a:solidFill>
                <a:effectLst/>
                <a:latin typeface="Palatino Linotype" panose="02040502050505030304" pitchFamily="18" charset="0"/>
              </a:rPr>
              <a:t>дин из самых романтических рассказов. Летним вечером на морском берегу Бессарабии мудрая, повидавшая на своем веку много горя и радости, старуха Изергиль рассказывает историю своей жизни. В рассказ вплетаются две легенды – о гордом и надменном сыне орла Ларре, и смелом, самоотверженном красавце Данко</a:t>
            </a:r>
            <a:endParaRPr lang="ru-KZ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8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360097" y="231913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https://www.litres.ru/maksim-gorkiy/makar-chudra/chitat-onlayn/</a:t>
            </a:r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24070"/>
            <a:ext cx="10296939" cy="1152939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Palatino Linotype" panose="02040502050505030304" pitchFamily="18" charset="0"/>
              </a:rPr>
              <a:t>«Песня о Соколе»</a:t>
            </a:r>
            <a:endParaRPr lang="ru-KZ" sz="4800" b="1" dirty="0">
              <a:latin typeface="Palatino Linotype" panose="020405020505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B66901-9599-60F1-FF0D-BBF588D8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3705" r="3784" b="3620"/>
          <a:stretch/>
        </p:blipFill>
        <p:spPr>
          <a:xfrm>
            <a:off x="947530" y="1951630"/>
            <a:ext cx="4821015" cy="3971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24079-A309-F51C-3349-3D6E91DEC797}"/>
              </a:ext>
            </a:extLst>
          </p:cNvPr>
          <p:cNvSpPr txBox="1"/>
          <p:nvPr/>
        </p:nvSpPr>
        <p:spPr>
          <a:xfrm>
            <a:off x="5945613" y="5538408"/>
            <a:ext cx="5649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Palatino Linotype" panose="02040502050505030304" pitchFamily="18" charset="0"/>
              </a:rPr>
              <a:t>Читать онлайн: </a:t>
            </a:r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https://ilibrary.ru/text/1330/p.1/index.html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9C761-DD91-90D2-3189-749245FE7410}"/>
              </a:ext>
            </a:extLst>
          </p:cNvPr>
          <p:cNvSpPr txBox="1"/>
          <p:nvPr/>
        </p:nvSpPr>
        <p:spPr>
          <a:xfrm>
            <a:off x="5842285" y="2044817"/>
            <a:ext cx="6136616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«Безумству храбрых поём мы песню!»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«В жизни всегда есть место подвигам», - 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утверждал Горький. Идею подвига,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возвышенного и благородного, 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он вложил в это произведение.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Сокол – олицетворение борца,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храбрость, презрение к смерти,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ненависть к врагу. «Безумство</a:t>
            </a:r>
          </a:p>
          <a:p>
            <a:pPr algn="ctr"/>
            <a:r>
              <a:rPr lang="ru-RU" sz="2300" b="1" dirty="0">
                <a:latin typeface="Palatino Linotype" panose="02040502050505030304" pitchFamily="18" charset="0"/>
              </a:rPr>
              <a:t>храбрых – вот мудрость жизни!»</a:t>
            </a:r>
            <a:endParaRPr lang="ru-KZ" sz="23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3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56129C-34B4-D3FE-3EBF-354DD88CDED2}"/>
              </a:ext>
            </a:extLst>
          </p:cNvPr>
          <p:cNvSpPr/>
          <p:nvPr/>
        </p:nvSpPr>
        <p:spPr>
          <a:xfrm>
            <a:off x="360097" y="231913"/>
            <a:ext cx="11471803" cy="639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https://www.litres.ru/maksim-gorkiy/makar-chudra/chitat-onlayn/</a:t>
            </a:r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3E989-A1D8-8C5D-6620-219B5AAAB4E7}"/>
              </a:ext>
            </a:extLst>
          </p:cNvPr>
          <p:cNvSpPr/>
          <p:nvPr/>
        </p:nvSpPr>
        <p:spPr>
          <a:xfrm>
            <a:off x="947530" y="424070"/>
            <a:ext cx="10296939" cy="1152939"/>
          </a:xfrm>
          <a:prstGeom prst="rect">
            <a:avLst/>
          </a:prstGeom>
          <a:solidFill>
            <a:srgbClr val="5C2A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Palatino Linotype" panose="02040502050505030304" pitchFamily="18" charset="0"/>
              </a:rPr>
              <a:t>«Песня о Буревестнике»</a:t>
            </a:r>
            <a:endParaRPr lang="ru-KZ" sz="48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0288E5-DF33-F204-705B-115EA7574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37874" r="22174" b="3382"/>
          <a:stretch/>
        </p:blipFill>
        <p:spPr>
          <a:xfrm>
            <a:off x="947530" y="1941443"/>
            <a:ext cx="4675576" cy="434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BD550-9533-EEBF-E30B-673C28BC7063}"/>
              </a:ext>
            </a:extLst>
          </p:cNvPr>
          <p:cNvSpPr txBox="1"/>
          <p:nvPr/>
        </p:nvSpPr>
        <p:spPr>
          <a:xfrm>
            <a:off x="5735900" y="564221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Palatino Linotype" panose="02040502050505030304" pitchFamily="18" charset="0"/>
              </a:rPr>
              <a:t>Читать онлайн: </a:t>
            </a:r>
            <a:r>
              <a:rPr lang="ru-KZ" sz="2200" b="1" dirty="0">
                <a:latin typeface="Palatino Linotype" panose="02040502050505030304" pitchFamily="18" charset="0"/>
                <a:hlinkClick r:id="rId3"/>
              </a:rPr>
              <a:t>https://ilibrary.ru/text/1493/p.1/index.html</a:t>
            </a:r>
            <a:endParaRPr lang="ru-RU" sz="2200" b="1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3AE3-92DA-1178-4DA5-640DC8AD7D6A}"/>
              </a:ext>
            </a:extLst>
          </p:cNvPr>
          <p:cNvSpPr txBox="1"/>
          <p:nvPr/>
        </p:nvSpPr>
        <p:spPr>
          <a:xfrm>
            <a:off x="5735900" y="1769166"/>
            <a:ext cx="55194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«Сила гнева, пламя страсти и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уверенность в Победе» – 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всеми этими качествами обладает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Буревестник Горького. Автор 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создаёт образ героя-бунтаря, 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такого, каким является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идеал романтического героя 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писателя – не только 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свободолюбивого,</a:t>
            </a:r>
          </a:p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но и обладающего волей к Победе</a:t>
            </a:r>
            <a:endParaRPr lang="ru-KZ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5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603</TotalTime>
  <Words>474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11</cp:revision>
  <dcterms:created xsi:type="dcterms:W3CDTF">2023-03-14T07:35:11Z</dcterms:created>
  <dcterms:modified xsi:type="dcterms:W3CDTF">2023-03-27T08:10:18Z</dcterms:modified>
</cp:coreProperties>
</file>